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3" r:id="rId1"/>
  </p:sldMasterIdLst>
  <p:notesMasterIdLst>
    <p:notesMasterId r:id="rId15"/>
  </p:notesMasterIdLst>
  <p:sldIdLst>
    <p:sldId id="282" r:id="rId2"/>
    <p:sldId id="283" r:id="rId3"/>
    <p:sldId id="284" r:id="rId4"/>
    <p:sldId id="285" r:id="rId5"/>
    <p:sldId id="286" r:id="rId6"/>
    <p:sldId id="287" r:id="rId7"/>
    <p:sldId id="288" r:id="rId8"/>
    <p:sldId id="290" r:id="rId9"/>
    <p:sldId id="292" r:id="rId10"/>
    <p:sldId id="291" r:id="rId11"/>
    <p:sldId id="293" r:id="rId12"/>
    <p:sldId id="289" r:id="rId13"/>
    <p:sldId id="294" r:id="rId14"/>
  </p:sldIdLst>
  <p:sldSz cx="12192000" cy="6858000"/>
  <p:notesSz cx="12192000" cy="6858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276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57484-5944-44B0-B9FC-2860D4DFBFB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097704-8810-4D05-9E9F-542817F92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75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05166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8" y="4170507"/>
            <a:ext cx="9117366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4" y="1915202"/>
            <a:ext cx="4767749" cy="1650162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11805391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10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95782" y="82726"/>
            <a:ext cx="15595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12766890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36878" y="107203"/>
            <a:ext cx="14575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3639573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372" t="19513"/>
          <a:stretch/>
        </p:blipFill>
        <p:spPr>
          <a:xfrm>
            <a:off x="-9526" y="-19051"/>
            <a:ext cx="1763161" cy="1738515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42775508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9526" y="-19051"/>
            <a:ext cx="1715039" cy="1691447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4732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34830485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896" r="18829"/>
          <a:stretch/>
        </p:blipFill>
        <p:spPr>
          <a:xfrm>
            <a:off x="8548816" y="-19050"/>
            <a:ext cx="3652709" cy="3604650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38346777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896" r="18829"/>
          <a:stretch/>
        </p:blipFill>
        <p:spPr>
          <a:xfrm>
            <a:off x="8548816" y="-19050"/>
            <a:ext cx="3652709" cy="3604650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23501788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0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9" t="19480"/>
          <a:stretch/>
        </p:blipFill>
        <p:spPr>
          <a:xfrm>
            <a:off x="-28575" y="-38101"/>
            <a:ext cx="7146708" cy="6522167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21947118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886" t="19832" b="20078"/>
          <a:stretch/>
        </p:blipFill>
        <p:spPr>
          <a:xfrm>
            <a:off x="-19050" y="-9525"/>
            <a:ext cx="7137182" cy="4867275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  <p:sp>
        <p:nvSpPr>
          <p:cNvPr id="6" name="Tijdelijke aanduiding voor voettekst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22709732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636" t="25895"/>
          <a:stretch/>
        </p:blipFill>
        <p:spPr>
          <a:xfrm>
            <a:off x="-19050" y="-19050"/>
            <a:ext cx="1895827" cy="1665288"/>
          </a:xfrm>
          <a:prstGeom prst="rect">
            <a:avLst/>
          </a:prstGeom>
        </p:spPr>
      </p:pic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24136925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7878027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en-US" smtClean="0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01569" y="111442"/>
            <a:ext cx="14732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12834389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06509" y="85548"/>
            <a:ext cx="15085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2248934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25" smtClean="0"/>
              <a:t>dr. </a:t>
            </a:r>
            <a:r>
              <a:rPr lang="en-US" spc="60" smtClean="0"/>
              <a:t>Seppe </a:t>
            </a:r>
            <a:r>
              <a:rPr lang="en-US" spc="45" smtClean="0"/>
              <a:t>vanden</a:t>
            </a:r>
            <a:r>
              <a:rPr lang="en-US" spc="10" smtClean="0"/>
              <a:t> </a:t>
            </a:r>
            <a:r>
              <a:rPr lang="en-US" spc="50" smtClean="0"/>
              <a:t>Broucke</a:t>
            </a:r>
            <a:endParaRPr lang="en-US" spc="5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25400">
              <a:lnSpc>
                <a:spcPct val="100000"/>
              </a:lnSpc>
              <a:spcBef>
                <a:spcPts val="165"/>
              </a:spcBef>
            </a:pPr>
            <a:fld id="{81D60167-4931-47E6-BA6A-407CBD079E47}" type="slidenum">
              <a:rPr lang="en-US" spc="60" smtClean="0"/>
              <a:t>‹#›</a:t>
            </a:fld>
            <a:endParaRPr lang="en-US" spc="60" dirty="0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lang="en-US" spc="45" smtClean="0"/>
              <a:t>Supervised </a:t>
            </a:r>
            <a:r>
              <a:rPr lang="en-US" spc="35" smtClean="0"/>
              <a:t>Learning:</a:t>
            </a:r>
            <a:r>
              <a:rPr lang="en-US" spc="50" smtClean="0"/>
              <a:t> </a:t>
            </a:r>
            <a:r>
              <a:rPr lang="en-US" spc="45" smtClean="0"/>
              <a:t>Regression</a:t>
            </a:r>
            <a:endParaRPr lang="en-US" spc="45" dirty="0"/>
          </a:p>
        </p:txBody>
      </p:sp>
    </p:spTree>
    <p:extLst>
      <p:ext uri="{BB962C8B-B14F-4D97-AF65-F5344CB8AC3E}">
        <p14:creationId xmlns:p14="http://schemas.microsoft.com/office/powerpoint/2010/main" val="2200019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  <p:sldLayoutId id="2147483885" r:id="rId12"/>
    <p:sldLayoutId id="2147483886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2666" y="3352799"/>
            <a:ext cx="5249333" cy="1493485"/>
          </a:xfrm>
        </p:spPr>
        <p:txBody>
          <a:bodyPr/>
          <a:lstStyle/>
          <a:p>
            <a:r>
              <a:rPr lang="en-US" dirty="0" smtClean="0"/>
              <a:t>Business Analytics minor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r>
              <a:rPr lang="en-US" dirty="0" smtClean="0"/>
              <a:t>Week </a:t>
            </a:r>
            <a:r>
              <a:rPr lang="en-US" dirty="0" smtClean="0"/>
              <a:t>10: Logistic Regression</a:t>
            </a:r>
            <a:endParaRPr lang="en-US" dirty="0" smtClean="0"/>
          </a:p>
          <a:p>
            <a:endParaRPr lang="en-US" sz="1100" dirty="0"/>
          </a:p>
          <a:p>
            <a:pPr algn="r"/>
            <a:r>
              <a:rPr lang="en-US" sz="1800" dirty="0" smtClean="0"/>
              <a:t>Credit: dr. Seppe vanden Broucke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92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35"/>
    </mc:Choice>
    <mc:Fallback>
      <p:transition spd="slow" advTm="203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𝑦 = </a:t>
            </a:r>
            <a:r>
              <a:rPr lang="en-US" dirty="0"/>
              <a:t>𝛽</a:t>
            </a:r>
            <a:r>
              <a:rPr lang="en-US" baseline="-25000" dirty="0"/>
              <a:t>0</a:t>
            </a:r>
            <a:r>
              <a:rPr lang="en-US" dirty="0"/>
              <a:t> + 𝛽</a:t>
            </a:r>
            <a:r>
              <a:rPr lang="en-US" baseline="-25000" dirty="0"/>
              <a:t>1</a:t>
            </a:r>
            <a:r>
              <a:rPr lang="en-US" dirty="0"/>
              <a:t>𝑥</a:t>
            </a:r>
            <a:r>
              <a:rPr lang="en-US" baseline="-25000" dirty="0"/>
              <a:t>1</a:t>
            </a:r>
            <a:r>
              <a:rPr lang="en-US" dirty="0"/>
              <a:t> + 𝛽</a:t>
            </a:r>
            <a:r>
              <a:rPr lang="en-US" baseline="-25000" dirty="0"/>
              <a:t>2</a:t>
            </a:r>
            <a:r>
              <a:rPr lang="en-US" dirty="0"/>
              <a:t>𝑥</a:t>
            </a:r>
            <a:r>
              <a:rPr lang="en-US" baseline="-25000" dirty="0"/>
              <a:t>2</a:t>
            </a:r>
            <a:r>
              <a:rPr lang="en-US" dirty="0"/>
              <a:t> + … + 𝜖 with 𝜖~𝑁(0, 𝜎)</a:t>
            </a:r>
          </a:p>
          <a:p>
            <a:pPr lvl="1"/>
            <a:endParaRPr lang="en-US" dirty="0"/>
          </a:p>
          <a:p>
            <a:r>
              <a:rPr lang="en-US" dirty="0" smtClean="0"/>
              <a:t>No longer a continuous variable y, a discrete binary label</a:t>
            </a:r>
          </a:p>
          <a:p>
            <a:pPr lvl="1"/>
            <a:r>
              <a:rPr lang="en-US" dirty="0" smtClean="0"/>
              <a:t>Yes/No, 1/0, etc.</a:t>
            </a:r>
          </a:p>
          <a:p>
            <a:r>
              <a:rPr lang="en-US" i="1" dirty="0" smtClean="0"/>
              <a:t>But instead of 0 or 1, we predict the probability that y = 1</a:t>
            </a:r>
          </a:p>
          <a:p>
            <a:pPr lvl="1"/>
            <a:r>
              <a:rPr lang="en-US" dirty="0" err="1" smtClean="0"/>
              <a:t>e.g</a:t>
            </a:r>
            <a:r>
              <a:rPr lang="en-US" dirty="0" smtClean="0"/>
              <a:t> P(university degree) based on high school GPA, age, school ranking, etc.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Considered a classification technique, not regression</a:t>
            </a:r>
            <a:endParaRPr lang="en-US" sz="2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003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952"/>
    </mc:Choice>
    <mc:Fallback>
      <p:transition spd="slow" advTm="106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not use Linear Regression and treat the outcome as a binary classification?</a:t>
            </a:r>
          </a:p>
          <a:p>
            <a:endParaRPr lang="en-US" dirty="0"/>
          </a:p>
          <a:p>
            <a:r>
              <a:rPr lang="en-US" dirty="0" smtClean="0"/>
              <a:t>Linear Regression penalizes errors </a:t>
            </a:r>
            <a:r>
              <a:rPr lang="en-US" dirty="0" err="1" smtClean="0"/>
              <a:t>quadratically</a:t>
            </a:r>
            <a:endParaRPr lang="en-US" dirty="0" smtClean="0"/>
          </a:p>
          <a:p>
            <a:r>
              <a:rPr lang="en-US" dirty="0" smtClean="0"/>
              <a:t>Logistic Regression is better suited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53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435"/>
    </mc:Choice>
    <mc:Fallback>
      <p:transition spd="slow" advTm="61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Simpler models, with fewer features, often perform better</a:t>
            </a:r>
          </a:p>
          <a:p>
            <a:r>
              <a:rPr lang="en-US" dirty="0" smtClean="0"/>
              <a:t>Regularization penalizes models with too many variables</a:t>
            </a:r>
          </a:p>
          <a:p>
            <a:endParaRPr lang="en-US" dirty="0"/>
          </a:p>
          <a:p>
            <a:pPr lvl="1"/>
            <a:r>
              <a:rPr lang="en-US" sz="2800" dirty="0" smtClean="0"/>
              <a:t>Ridge regression: for variables with less contribution, push their coefficients close to zero but keeps them in the model</a:t>
            </a:r>
          </a:p>
          <a:p>
            <a:pPr lvl="1"/>
            <a:r>
              <a:rPr lang="en-US" sz="2800" dirty="0" smtClean="0"/>
              <a:t>Lasso regression: for variables with less contribution, make the coefficients exactly 0 to remove them from the model</a:t>
            </a:r>
            <a:endParaRPr lang="en-US" sz="2800" dirty="0"/>
          </a:p>
          <a:p>
            <a:pPr lvl="1"/>
            <a:r>
              <a:rPr lang="en-US" sz="2800" dirty="0" smtClean="0"/>
              <a:t>Elastic net regression: combination of Ridge and Lasso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87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610"/>
    </mc:Choice>
    <mc:Fallback>
      <p:transition spd="slow" advTm="274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Iterative approach, but still very fast</a:t>
            </a:r>
          </a:p>
          <a:p>
            <a:r>
              <a:rPr lang="en-US" dirty="0" smtClean="0"/>
              <a:t>Easy </a:t>
            </a:r>
            <a:r>
              <a:rPr lang="en-US" dirty="0"/>
              <a:t>to interpret, understand</a:t>
            </a:r>
          </a:p>
          <a:p>
            <a:r>
              <a:rPr lang="en-US" dirty="0" smtClean="0"/>
              <a:t>Statistically rigorous</a:t>
            </a:r>
            <a:endParaRPr lang="en-US" dirty="0"/>
          </a:p>
          <a:p>
            <a:r>
              <a:rPr lang="en-US" dirty="0" smtClean="0"/>
              <a:t>For classification, start with Logistic Regression</a:t>
            </a:r>
            <a:endParaRPr lang="en-US" dirty="0"/>
          </a:p>
          <a:p>
            <a:r>
              <a:rPr lang="en-US" dirty="0" smtClean="0"/>
              <a:t>Linear </a:t>
            </a:r>
            <a:r>
              <a:rPr lang="en-US" dirty="0"/>
              <a:t>decision </a:t>
            </a:r>
            <a:r>
              <a:rPr lang="en-US" dirty="0" smtClean="0"/>
              <a:t>boundary</a:t>
            </a:r>
          </a:p>
          <a:p>
            <a:r>
              <a:rPr lang="en-US" dirty="0" smtClean="0"/>
              <a:t>Sensitive to outliers</a:t>
            </a:r>
          </a:p>
          <a:p>
            <a:r>
              <a:rPr lang="en-US" dirty="0" smtClean="0"/>
              <a:t>Discrete (categorical) variables must be converted to binary dummy variables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690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725"/>
    </mc:Choice>
    <mc:Fallback>
      <p:transition spd="slow" advTm="263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Supervised vs Unsupervised Learning</a:t>
            </a:r>
          </a:p>
          <a:p>
            <a:pPr lvl="1"/>
            <a:endParaRPr lang="en-US" dirty="0" smtClean="0"/>
          </a:p>
          <a:p>
            <a:pPr lvl="1"/>
            <a:r>
              <a:rPr lang="en-US" dirty="0"/>
              <a:t>Unsupervised: no “ground truth”</a:t>
            </a:r>
          </a:p>
          <a:p>
            <a:pPr lvl="2"/>
            <a:r>
              <a:rPr lang="en-US" dirty="0"/>
              <a:t>Association Rules, Clustering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Supervised: labeled “target”</a:t>
            </a:r>
          </a:p>
          <a:p>
            <a:pPr lvl="2"/>
            <a:r>
              <a:rPr lang="en-US" dirty="0" smtClean="0"/>
              <a:t>Classification: Discrete categorical target</a:t>
            </a:r>
          </a:p>
          <a:p>
            <a:pPr lvl="3"/>
            <a:r>
              <a:rPr lang="en-US" dirty="0" smtClean="0"/>
              <a:t>KNN, Naïve Bayes, Decision Trees</a:t>
            </a:r>
          </a:p>
          <a:p>
            <a:pPr lvl="2"/>
            <a:r>
              <a:rPr lang="en-US" dirty="0" smtClean="0"/>
              <a:t>Regression: Continuous numeric target</a:t>
            </a:r>
          </a:p>
          <a:p>
            <a:pPr lvl="3"/>
            <a:r>
              <a:rPr lang="en-US" dirty="0" smtClean="0"/>
              <a:t>Linear Regression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109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864"/>
    </mc:Choice>
    <mc:Fallback>
      <p:transition spd="slow" advTm="178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Supervised vs Unsupervised Learning</a:t>
            </a:r>
          </a:p>
          <a:p>
            <a:pPr lvl="1"/>
            <a:endParaRPr lang="en-US" dirty="0" smtClean="0"/>
          </a:p>
          <a:p>
            <a:pPr lvl="1"/>
            <a:r>
              <a:rPr lang="en-US" dirty="0"/>
              <a:t>Unsupervised: no “ground truth”</a:t>
            </a:r>
          </a:p>
          <a:p>
            <a:pPr lvl="2"/>
            <a:r>
              <a:rPr lang="en-US" dirty="0"/>
              <a:t>Association Rules, Clustering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Supervised: labeled “target”</a:t>
            </a:r>
          </a:p>
          <a:p>
            <a:pPr lvl="2"/>
            <a:r>
              <a:rPr lang="en-US" dirty="0" smtClean="0"/>
              <a:t>Classification: Discrete categorical target</a:t>
            </a:r>
          </a:p>
          <a:p>
            <a:pPr lvl="3"/>
            <a:r>
              <a:rPr lang="en-US" dirty="0" smtClean="0"/>
              <a:t>KNN, Naïve Bayes, Decision Trees</a:t>
            </a:r>
          </a:p>
          <a:p>
            <a:pPr lvl="2"/>
            <a:r>
              <a:rPr lang="en-US" dirty="0" smtClean="0"/>
              <a:t>Regression: Continuous numeric target</a:t>
            </a:r>
          </a:p>
          <a:p>
            <a:pPr lvl="3"/>
            <a:r>
              <a:rPr lang="en-US" dirty="0" smtClean="0"/>
              <a:t>Linear Regression</a:t>
            </a:r>
          </a:p>
          <a:p>
            <a:pPr lvl="1"/>
            <a:r>
              <a:rPr lang="en-US" dirty="0" smtClean="0"/>
              <a:t>Now: Logistic Regression -&gt; where does it fit in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784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16"/>
    </mc:Choice>
    <mc:Fallback>
      <p:transition spd="slow" advTm="13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Supervised vs Unsupervised Learning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Logistic Regression</a:t>
            </a:r>
          </a:p>
          <a:p>
            <a:pPr lvl="2"/>
            <a:r>
              <a:rPr lang="en-US" dirty="0" smtClean="0"/>
              <a:t>Resembles Regression: continuous numeric output</a:t>
            </a:r>
          </a:p>
          <a:p>
            <a:pPr lvl="2"/>
            <a:r>
              <a:rPr lang="en-US" dirty="0" smtClean="0"/>
              <a:t>But really Classification: numeric output gives a probability of belonging to a discrete class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313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607"/>
    </mc:Choice>
    <mc:Fallback>
      <p:transition spd="slow" advTm="46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- Classification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Decision Tree Classification:</a:t>
            </a:r>
          </a:p>
          <a:p>
            <a:pPr lvl="1"/>
            <a:r>
              <a:rPr lang="en-US" sz="2800" dirty="0" smtClean="0"/>
              <a:t>Use known instances to build a tree that separates instances into leaf nodes of a certain class</a:t>
            </a:r>
          </a:p>
          <a:p>
            <a:pPr lvl="1"/>
            <a:r>
              <a:rPr lang="en-US" sz="2800" dirty="0" smtClean="0"/>
              <a:t>Classify a new instance by following the branches in the tree until you arrive at a leaf: majority class in the leaf = predicted class</a:t>
            </a:r>
          </a:p>
          <a:p>
            <a:pPr lvl="1"/>
            <a:r>
              <a:rPr lang="en-US" sz="2800" dirty="0" smtClean="0"/>
              <a:t>e.g. play tennis or not based on weather conditions</a:t>
            </a:r>
          </a:p>
          <a:p>
            <a:pPr marL="457200" lvl="1" indent="0">
              <a:buNone/>
            </a:pPr>
            <a:endParaRPr lang="en-US" sz="2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473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507"/>
    </mc:Choice>
    <mc:Fallback>
      <p:transition spd="slow" advTm="83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- Regression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Regression:</a:t>
            </a:r>
          </a:p>
          <a:p>
            <a:pPr lvl="1"/>
            <a:r>
              <a:rPr lang="en-US" sz="2800" dirty="0" smtClean="0"/>
              <a:t>Use known instances to estimate an equation mapping the instance variables to the target variable</a:t>
            </a:r>
          </a:p>
          <a:p>
            <a:pPr lvl="1"/>
            <a:r>
              <a:rPr lang="en-US" sz="2800" dirty="0" smtClean="0"/>
              <a:t>Predict a new instance by plugging its instance variables into the equation: the resulting value is the predicted value</a:t>
            </a:r>
          </a:p>
          <a:p>
            <a:pPr lvl="1"/>
            <a:r>
              <a:rPr lang="en-US" sz="2800" dirty="0" smtClean="0"/>
              <a:t>e.g. how many people will play tennis based on certain weather conditions</a:t>
            </a:r>
          </a:p>
          <a:p>
            <a:pPr marL="457200" lvl="1" indent="0">
              <a:buNone/>
            </a:pPr>
            <a:endParaRPr lang="en-US" sz="2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641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598"/>
    </mc:Choice>
    <mc:Fallback>
      <p:transition spd="slow" advTm="99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– Logistic Regression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Logistic Regression:</a:t>
            </a:r>
          </a:p>
          <a:p>
            <a:pPr lvl="1"/>
            <a:r>
              <a:rPr lang="en-US" sz="2800" dirty="0" smtClean="0"/>
              <a:t>Use known instances to estimate an equation mapping the instance variables to a probability of belonging to a class</a:t>
            </a:r>
          </a:p>
          <a:p>
            <a:pPr lvl="1"/>
            <a:r>
              <a:rPr lang="en-US" sz="2800" dirty="0" smtClean="0"/>
              <a:t>Predict a new instance by plugging its instance variables into the equation: if the output is higher than the threshold, the instance is predicted positive, otherwise negative</a:t>
            </a:r>
          </a:p>
          <a:p>
            <a:pPr lvl="1"/>
            <a:r>
              <a:rPr lang="en-US" sz="2800" dirty="0"/>
              <a:t>e</a:t>
            </a:r>
            <a:r>
              <a:rPr lang="en-US" sz="2800" dirty="0" smtClean="0"/>
              <a:t>.g. what’s the likelihood that someone will play tennis based on certain weather conditions</a:t>
            </a:r>
          </a:p>
          <a:p>
            <a:pPr lvl="1"/>
            <a:endParaRPr lang="en-US" sz="2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534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414"/>
    </mc:Choice>
    <mc:Fallback>
      <p:transition spd="slow" advTm="65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Linear Regression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𝑦 = 𝛽</a:t>
            </a:r>
            <a:r>
              <a:rPr lang="en-US" baseline="-25000" dirty="0"/>
              <a:t>0</a:t>
            </a:r>
            <a:r>
              <a:rPr lang="en-US" dirty="0"/>
              <a:t> + 𝛽</a:t>
            </a:r>
            <a:r>
              <a:rPr lang="en-US" baseline="-25000" dirty="0"/>
              <a:t>1</a:t>
            </a:r>
            <a:r>
              <a:rPr lang="en-US" dirty="0"/>
              <a:t>𝑥 + 𝜖 with 𝜖~𝑁(0, 𝜎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e.g</a:t>
            </a:r>
            <a:r>
              <a:rPr lang="en-US" dirty="0"/>
              <a:t>. university-</a:t>
            </a:r>
            <a:r>
              <a:rPr lang="en-US" dirty="0" err="1"/>
              <a:t>gpa</a:t>
            </a:r>
            <a:r>
              <a:rPr lang="en-US" dirty="0"/>
              <a:t> = 50 + 0.3 * </a:t>
            </a:r>
            <a:r>
              <a:rPr lang="en-US" dirty="0" err="1" smtClean="0"/>
              <a:t>highschool-gpa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𝛽</a:t>
            </a:r>
            <a:r>
              <a:rPr lang="en-US" baseline="-25000" dirty="0"/>
              <a:t>0</a:t>
            </a:r>
            <a:r>
              <a:rPr lang="en-US" dirty="0"/>
              <a:t>: </a:t>
            </a:r>
            <a:r>
              <a:rPr lang="en-US" dirty="0" smtClean="0"/>
              <a:t>y-intercept: mean </a:t>
            </a:r>
            <a:r>
              <a:rPr lang="en-US" dirty="0"/>
              <a:t>response when </a:t>
            </a:r>
            <a:r>
              <a:rPr lang="en-US" i="1" dirty="0"/>
              <a:t>x </a:t>
            </a:r>
            <a:r>
              <a:rPr lang="en-US" dirty="0"/>
              <a:t>= 0 </a:t>
            </a:r>
            <a:endParaRPr lang="en-US" dirty="0" smtClean="0"/>
          </a:p>
          <a:p>
            <a:r>
              <a:rPr lang="en-US" dirty="0" smtClean="0"/>
              <a:t>𝛽</a:t>
            </a:r>
            <a:r>
              <a:rPr lang="en-US" baseline="-25000" dirty="0"/>
              <a:t>1</a:t>
            </a:r>
            <a:r>
              <a:rPr lang="en-US" dirty="0"/>
              <a:t>: </a:t>
            </a:r>
            <a:r>
              <a:rPr lang="en-US" dirty="0" smtClean="0"/>
              <a:t>slope: change </a:t>
            </a:r>
            <a:r>
              <a:rPr lang="en-US" dirty="0"/>
              <a:t>in </a:t>
            </a:r>
            <a:r>
              <a:rPr lang="en-US" dirty="0" smtClean="0"/>
              <a:t>response </a:t>
            </a:r>
            <a:r>
              <a:rPr lang="en-US" dirty="0"/>
              <a:t>when </a:t>
            </a:r>
            <a:r>
              <a:rPr lang="en-US" i="1" dirty="0"/>
              <a:t>x </a:t>
            </a:r>
            <a:r>
              <a:rPr lang="en-US" dirty="0"/>
              <a:t>increased by one unit </a:t>
            </a:r>
            <a:endParaRPr lang="en-US" dirty="0" smtClean="0"/>
          </a:p>
          <a:p>
            <a:r>
              <a:rPr lang="en-US" dirty="0" smtClean="0"/>
              <a:t>𝛽</a:t>
            </a:r>
            <a:r>
              <a:rPr lang="en-US" baseline="-25000" dirty="0"/>
              <a:t>0 </a:t>
            </a:r>
            <a:r>
              <a:rPr lang="en-US" dirty="0"/>
              <a:t>+ 𝛽</a:t>
            </a:r>
            <a:r>
              <a:rPr lang="en-US" baseline="-25000" dirty="0"/>
              <a:t>1</a:t>
            </a:r>
            <a:r>
              <a:rPr lang="en-US" dirty="0"/>
              <a:t>𝑥: mean response when variable </a:t>
            </a:r>
            <a:r>
              <a:rPr lang="en-US" dirty="0" smtClean="0"/>
              <a:t>has </a:t>
            </a:r>
            <a:r>
              <a:rPr lang="en-US" dirty="0"/>
              <a:t>the value </a:t>
            </a:r>
            <a:r>
              <a:rPr lang="en-US" i="1" dirty="0"/>
              <a:t>x</a:t>
            </a:r>
          </a:p>
          <a:p>
            <a:endParaRPr lang="en-US" dirty="0" smtClean="0"/>
          </a:p>
          <a:p>
            <a:r>
              <a:rPr lang="en-US" dirty="0" smtClean="0"/>
              <a:t>Estimate </a:t>
            </a:r>
            <a:r>
              <a:rPr lang="en-US" dirty="0"/>
              <a:t>values of 𝛽0 and 𝛽</a:t>
            </a:r>
            <a:r>
              <a:rPr lang="en-US" dirty="0" smtClean="0"/>
              <a:t>1 which minimize the errors</a:t>
            </a:r>
            <a:endParaRPr lang="en-US" sz="2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338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981"/>
    </mc:Choice>
    <mc:Fallback>
      <p:transition spd="slow" advTm="131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Linear Regression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𝑦 = 𝛽</a:t>
            </a:r>
            <a:r>
              <a:rPr lang="en-US" baseline="-25000" dirty="0"/>
              <a:t>0</a:t>
            </a:r>
            <a:r>
              <a:rPr lang="en-US" dirty="0"/>
              <a:t> + 𝛽</a:t>
            </a:r>
            <a:r>
              <a:rPr lang="en-US" baseline="-25000" dirty="0"/>
              <a:t>1</a:t>
            </a:r>
            <a:r>
              <a:rPr lang="en-US" dirty="0" smtClean="0"/>
              <a:t>𝑥</a:t>
            </a:r>
            <a:r>
              <a:rPr lang="en-US" baseline="-25000" dirty="0" smtClean="0"/>
              <a:t>1</a:t>
            </a:r>
            <a:r>
              <a:rPr lang="en-US" dirty="0" smtClean="0"/>
              <a:t> </a:t>
            </a:r>
            <a:r>
              <a:rPr lang="en-US" dirty="0"/>
              <a:t>+ </a:t>
            </a:r>
            <a:r>
              <a:rPr lang="en-US" dirty="0" smtClean="0"/>
              <a:t>𝛽</a:t>
            </a:r>
            <a:r>
              <a:rPr lang="en-US" baseline="-25000" dirty="0" smtClean="0"/>
              <a:t>2</a:t>
            </a:r>
            <a:r>
              <a:rPr lang="en-US" dirty="0" smtClean="0"/>
              <a:t>𝑥</a:t>
            </a:r>
            <a:r>
              <a:rPr lang="en-US" baseline="-25000" dirty="0" smtClean="0"/>
              <a:t>2</a:t>
            </a:r>
            <a:r>
              <a:rPr lang="en-US" dirty="0" smtClean="0"/>
              <a:t> + … + 𝜖 </a:t>
            </a:r>
            <a:r>
              <a:rPr lang="en-US" dirty="0"/>
              <a:t>with 𝜖~𝑁(0, 𝜎</a:t>
            </a:r>
            <a:r>
              <a:rPr lang="en-US" dirty="0" smtClean="0"/>
              <a:t>)</a:t>
            </a:r>
          </a:p>
          <a:p>
            <a:pPr lvl="1"/>
            <a:r>
              <a:rPr lang="en-US" sz="2800" dirty="0" smtClean="0"/>
              <a:t>e.g</a:t>
            </a:r>
            <a:r>
              <a:rPr lang="en-US" sz="2800" dirty="0"/>
              <a:t>. university-</a:t>
            </a:r>
            <a:r>
              <a:rPr lang="en-US" sz="2800" dirty="0" err="1"/>
              <a:t>gpa</a:t>
            </a:r>
            <a:r>
              <a:rPr lang="en-US" sz="2800" dirty="0"/>
              <a:t> </a:t>
            </a:r>
            <a:r>
              <a:rPr lang="en-US" sz="2800" dirty="0" smtClean="0"/>
              <a:t>based on high school </a:t>
            </a:r>
            <a:r>
              <a:rPr lang="en-US" sz="2800" dirty="0" err="1" smtClean="0"/>
              <a:t>gpa</a:t>
            </a:r>
            <a:r>
              <a:rPr lang="en-US" sz="2800" dirty="0" smtClean="0"/>
              <a:t>, age, school ranking, etc.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Estimate </a:t>
            </a:r>
            <a:r>
              <a:rPr lang="en-US" dirty="0"/>
              <a:t>values of </a:t>
            </a:r>
            <a:r>
              <a:rPr lang="en-US" dirty="0" smtClean="0"/>
              <a:t>coefficients which minimize the errors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11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833"/>
    </mc:Choice>
    <mc:Fallback>
      <p:transition spd="slow" advTm="41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UCLL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CLL" id="{1632E915-0456-4A8B-89DB-1F112C82D231}" vid="{1424500E-65F2-4358-9D00-0617BC4F54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UCLL</Template>
  <TotalTime>84</TotalTime>
  <Words>679</Words>
  <Application>Microsoft Office PowerPoint</Application>
  <PresentationFormat>Widescreen</PresentationFormat>
  <Paragraphs>92</Paragraphs>
  <Slides>13</Slides>
  <Notes>1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Tahoma</vt:lpstr>
      <vt:lpstr>Wingdings</vt:lpstr>
      <vt:lpstr>UCLL</vt:lpstr>
      <vt:lpstr>Business Analytics minor</vt:lpstr>
      <vt:lpstr>Review</vt:lpstr>
      <vt:lpstr>Review</vt:lpstr>
      <vt:lpstr>Review</vt:lpstr>
      <vt:lpstr>Comparison - Classification</vt:lpstr>
      <vt:lpstr>Comparison - Regression</vt:lpstr>
      <vt:lpstr>Comparison – Logistic Regression</vt:lpstr>
      <vt:lpstr>Simple Linear Regression</vt:lpstr>
      <vt:lpstr>Multiple Linear Regression</vt:lpstr>
      <vt:lpstr>Logistic Regression</vt:lpstr>
      <vt:lpstr>Logistic Regression</vt:lpstr>
      <vt:lpstr>Regularization</vt:lpstr>
      <vt:lpstr>Logistic Regression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Analytics minor</dc:title>
  <cp:lastModifiedBy>Aimée Backiel</cp:lastModifiedBy>
  <cp:revision>7</cp:revision>
  <dcterms:created xsi:type="dcterms:W3CDTF">2020-03-31T11:40:31Z</dcterms:created>
  <dcterms:modified xsi:type="dcterms:W3CDTF">2020-05-12T16:01:14Z</dcterms:modified>
</cp:coreProperties>
</file>